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66" r:id="rId3"/>
    <p:sldId id="267" r:id="rId4"/>
    <p:sldId id="268" r:id="rId5"/>
    <p:sldId id="269" r:id="rId6"/>
    <p:sldId id="271" r:id="rId7"/>
    <p:sldId id="274" r:id="rId8"/>
    <p:sldId id="307" r:id="rId9"/>
    <p:sldId id="288" r:id="rId10"/>
    <p:sldId id="272" r:id="rId11"/>
    <p:sldId id="275" r:id="rId12"/>
    <p:sldId id="276" r:id="rId13"/>
    <p:sldId id="277" r:id="rId14"/>
    <p:sldId id="279" r:id="rId15"/>
    <p:sldId id="312" r:id="rId16"/>
    <p:sldId id="315" r:id="rId17"/>
    <p:sldId id="26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82" d="100"/>
          <a:sy n="82" d="100"/>
        </p:scale>
        <p:origin x="24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88194C-B00A-4E32-962B-57B597F8CB30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342F40-D220-463C-939A-8D3532740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172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6A530-12D6-43D6-8021-624E14C497E9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4ED27-D452-47CF-A08B-0373CEEE9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70277-36B6-469F-B00C-497D70C9AAAF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B3BA-CCF7-420B-B129-BBE33D12A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09F5-5B82-466C-B748-E9A21D7B3BCE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BB89-7119-4668-A5F0-5C980E950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223A-3485-4E1C-B31D-A868B7DEC402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6C7B-CF6D-4E55-8599-72163AC5A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64FF6-6E73-4CBF-A0D1-7188F365937A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AFB76-D1E1-4A33-AD24-181B54E72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20EDA-79BD-4ED5-A884-7CC723544810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EE471-1064-4488-BA09-83E93DC56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553A-AF86-40E9-94FB-345BB645176E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1CF74-9DA2-4561-B084-829A07750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D95E2-3657-4511-ADC5-26DA3F4A9E09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EFB4E-1D04-43D0-A720-34B77A17A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BE2B-1F31-4D36-B5DC-1C616F56E5EF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630D-F685-4E67-A6AD-2F500AF0B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A188-4155-40F5-97ED-3E39C368AE87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7810-C505-4993-B4F9-7790AFFA8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1065E-89EF-44FD-BFC4-2EF0D9F48F4C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087A-13A5-4446-9558-B8BE21082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12D6C2-B302-4A2F-B40D-EAACF8CC9DF8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B08A2A-4650-48EE-87CE-FCD5F584A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13" r:id="rId2"/>
    <p:sldLayoutId id="2147483922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23" r:id="rId9"/>
    <p:sldLayoutId id="2147483919" r:id="rId10"/>
    <p:sldLayoutId id="214748392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16633"/>
            <a:ext cx="5904656" cy="1224136"/>
          </a:xfrm>
        </p:spPr>
        <p:txBody>
          <a:bodyPr>
            <a:normAutofit/>
          </a:bodyPr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Математический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Мои рисунки\скачанные файлы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7338"/>
            <a:ext cx="87137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Мои документы\Мои рисунки\13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4616450"/>
            <a:ext cx="1041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Мои документы\Мои рисунки\img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9850" y="4670425"/>
            <a:ext cx="13430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11925" cy="1143000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dirty="0" smtClean="0"/>
              <a:t>Почтальон Печкин.</a:t>
            </a:r>
            <a:endParaRPr lang="ru-RU" dirty="0"/>
          </a:p>
        </p:txBody>
      </p:sp>
      <p:sp>
        <p:nvSpPr>
          <p:cNvPr id="36867" name="Содержимое 2"/>
          <p:cNvSpPr>
            <a:spLocks noGrp="1"/>
          </p:cNvSpPr>
          <p:nvPr>
            <p:ph sz="quarter" idx="13"/>
          </p:nvPr>
        </p:nvSpPr>
        <p:spPr>
          <a:xfrm>
            <a:off x="900113" y="1484313"/>
            <a:ext cx="6904037" cy="45370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6868" name="Рисунок 1" descr="C:\Documents and Settings\дом\Рабочий стол\домики петровны\5623b5c8bfd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35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763713" y="2636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ru-RU" sz="4000" b="1" dirty="0">
                <a:solidFill>
                  <a:srgbClr val="404040"/>
                </a:solidFill>
                <a:latin typeface="+mn-lt"/>
                <a:cs typeface="+mn-cs"/>
              </a:rPr>
              <a:t>6+</a:t>
            </a:r>
            <a:r>
              <a:rPr lang="ru-RU" sz="4000" dirty="0">
                <a:solidFill>
                  <a:srgbClr val="404040"/>
                </a:solidFill>
                <a:latin typeface="+mn-lt"/>
                <a:cs typeface="+mn-cs"/>
              </a:rPr>
              <a:t>    </a:t>
            </a:r>
            <a:r>
              <a:rPr lang="ru-RU" sz="4000" b="1" dirty="0">
                <a:solidFill>
                  <a:srgbClr val="404040"/>
                </a:solidFill>
                <a:latin typeface="+mn-lt"/>
                <a:cs typeface="+mn-cs"/>
              </a:rPr>
              <a:t>=7</a:t>
            </a:r>
            <a:r>
              <a:rPr lang="ru-RU" sz="4000" dirty="0">
                <a:solidFill>
                  <a:srgbClr val="404040"/>
                </a:solidFill>
                <a:latin typeface="+mn-lt"/>
                <a:cs typeface="+mn-cs"/>
              </a:rPr>
              <a:t>                </a:t>
            </a:r>
            <a:r>
              <a:rPr lang="ru-RU" sz="4000" b="1" dirty="0">
                <a:solidFill>
                  <a:srgbClr val="404040"/>
                </a:solidFill>
                <a:latin typeface="+mn-lt"/>
                <a:cs typeface="+mn-cs"/>
              </a:rPr>
              <a:t>7 +    =</a:t>
            </a:r>
            <a:r>
              <a:rPr lang="ru-RU" sz="4000" dirty="0">
                <a:solidFill>
                  <a:srgbClr val="404040"/>
                </a:solidFill>
                <a:latin typeface="+mn-lt"/>
                <a:cs typeface="+mn-cs"/>
              </a:rPr>
              <a:t>8                                                    </a:t>
            </a:r>
          </a:p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ru-RU" sz="4000" b="1" dirty="0">
                <a:solidFill>
                  <a:srgbClr val="404040"/>
                </a:solidFill>
                <a:latin typeface="+mn-lt"/>
                <a:cs typeface="+mn-cs"/>
              </a:rPr>
              <a:t>4-    =3                5-     =4                        </a:t>
            </a:r>
          </a:p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ru-RU" sz="4000" b="1" dirty="0">
                <a:solidFill>
                  <a:srgbClr val="404040"/>
                </a:solidFill>
                <a:latin typeface="+mn-lt"/>
                <a:cs typeface="+mn-cs"/>
              </a:rPr>
              <a:t>5+2=                    4+2=</a:t>
            </a:r>
          </a:p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ru-RU" sz="4000" b="1" dirty="0">
                <a:solidFill>
                  <a:srgbClr val="404040"/>
                </a:solidFill>
                <a:latin typeface="+mn-lt"/>
                <a:cs typeface="+mn-cs"/>
              </a:rPr>
              <a:t>1+3=                    6-1=</a:t>
            </a:r>
          </a:p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/>
            </a:pPr>
            <a:endParaRPr lang="ru-RU" sz="2200" dirty="0">
              <a:solidFill>
                <a:srgbClr val="404040"/>
              </a:solidFill>
              <a:latin typeface="+mn-lt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5875" y="2852738"/>
            <a:ext cx="576263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413" y="3573463"/>
            <a:ext cx="576262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32138" y="4365625"/>
            <a:ext cx="576262" cy="358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575" y="5157788"/>
            <a:ext cx="576263" cy="358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75463" y="2852738"/>
            <a:ext cx="576262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88125" y="3644900"/>
            <a:ext cx="576263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51725" y="4365625"/>
            <a:ext cx="576263" cy="358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08850" y="5084763"/>
            <a:ext cx="576263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878" name="Picture 3" descr="C:\Documents and Settings\дом\Рабочий стол\домики петровны 2\stock-vector-facial-expressions-in-circle-emoticon-illustration-3016788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8575" y="0"/>
            <a:ext cx="14954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 descr="C:\Documents and Settings\дом\Рабочий стол\домики петровны\5623b5c8bfd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35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Содержимое 2"/>
          <p:cNvSpPr>
            <a:spLocks noGrp="1"/>
          </p:cNvSpPr>
          <p:nvPr>
            <p:ph sz="quarter" idx="13"/>
          </p:nvPr>
        </p:nvSpPr>
        <p:spPr>
          <a:xfrm>
            <a:off x="1331913" y="2636838"/>
            <a:ext cx="7272337" cy="3960812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z="4000" b="1" smtClean="0"/>
              <a:t>6+</a:t>
            </a:r>
            <a:r>
              <a:rPr lang="ru-RU" sz="4000" smtClean="0"/>
              <a:t> </a:t>
            </a:r>
            <a:r>
              <a:rPr lang="ru-RU" sz="4000" b="1" smtClean="0">
                <a:solidFill>
                  <a:srgbClr val="C00000"/>
                </a:solidFill>
              </a:rPr>
              <a:t>1</a:t>
            </a:r>
            <a:r>
              <a:rPr lang="ru-RU" sz="4000" smtClean="0">
                <a:solidFill>
                  <a:srgbClr val="C00000"/>
                </a:solidFill>
              </a:rPr>
              <a:t> </a:t>
            </a:r>
            <a:r>
              <a:rPr lang="ru-RU" sz="4000" b="1" smtClean="0"/>
              <a:t>=7</a:t>
            </a:r>
            <a:r>
              <a:rPr lang="ru-RU" sz="4000" smtClean="0"/>
              <a:t>                </a:t>
            </a:r>
            <a:r>
              <a:rPr lang="ru-RU" sz="4000" b="1" smtClean="0"/>
              <a:t>7 + </a:t>
            </a:r>
            <a:r>
              <a:rPr lang="ru-RU" sz="4000" b="1" smtClean="0">
                <a:solidFill>
                  <a:srgbClr val="C00000"/>
                </a:solidFill>
              </a:rPr>
              <a:t>1</a:t>
            </a:r>
            <a:r>
              <a:rPr lang="ru-RU" sz="4000" b="1" smtClean="0"/>
              <a:t>=</a:t>
            </a:r>
            <a:r>
              <a:rPr lang="ru-RU" sz="4000" smtClean="0"/>
              <a:t>8                                                   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4000" b="1" smtClean="0"/>
              <a:t>4- </a:t>
            </a:r>
            <a:r>
              <a:rPr lang="ru-RU" sz="4000" b="1" smtClean="0">
                <a:solidFill>
                  <a:srgbClr val="C00000"/>
                </a:solidFill>
              </a:rPr>
              <a:t>1</a:t>
            </a:r>
            <a:r>
              <a:rPr lang="ru-RU" sz="4000" b="1" smtClean="0"/>
              <a:t> =3                    5 - </a:t>
            </a:r>
            <a:r>
              <a:rPr lang="ru-RU" sz="4000" b="1" smtClean="0">
                <a:solidFill>
                  <a:srgbClr val="C00000"/>
                </a:solidFill>
              </a:rPr>
              <a:t>1</a:t>
            </a:r>
            <a:r>
              <a:rPr lang="ru-RU" sz="4000" b="1" smtClean="0"/>
              <a:t>=4                       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4000" b="1" smtClean="0"/>
              <a:t>5+2= </a:t>
            </a:r>
            <a:r>
              <a:rPr lang="ru-RU" sz="4000" b="1" smtClean="0">
                <a:solidFill>
                  <a:srgbClr val="C00000"/>
                </a:solidFill>
              </a:rPr>
              <a:t>7 </a:t>
            </a:r>
            <a:r>
              <a:rPr lang="ru-RU" sz="4000" b="1" smtClean="0"/>
              <a:t>                  4+2=</a:t>
            </a:r>
            <a:r>
              <a:rPr lang="ru-RU" sz="4000" b="1" smtClean="0">
                <a:solidFill>
                  <a:srgbClr val="C00000"/>
                </a:solidFill>
              </a:rPr>
              <a:t>6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4000" b="1" smtClean="0"/>
              <a:t>1+3= </a:t>
            </a:r>
            <a:r>
              <a:rPr lang="ru-RU" sz="4000" b="1" smtClean="0">
                <a:solidFill>
                  <a:srgbClr val="C00000"/>
                </a:solidFill>
              </a:rPr>
              <a:t>4  </a:t>
            </a:r>
            <a:r>
              <a:rPr lang="ru-RU" sz="4000" b="1" smtClean="0"/>
              <a:t>                 6-1=</a:t>
            </a:r>
            <a:r>
              <a:rPr lang="ru-RU" sz="4000" b="1" smtClean="0">
                <a:solidFill>
                  <a:srgbClr val="C00000"/>
                </a:solidFill>
              </a:rPr>
              <a:t>5</a:t>
            </a:r>
          </a:p>
          <a:p>
            <a:pPr eaLnBrk="1" hangingPunct="1"/>
            <a:endParaRPr lang="ru-RU" smtClean="0"/>
          </a:p>
        </p:txBody>
      </p:sp>
      <p:pic>
        <p:nvPicPr>
          <p:cNvPr id="37892" name="Picture 3" descr="C:\Documents and Settings\дом\Рабочий стол\домики петровны 2\stock-vector-facial-expressions-in-circle-emoticon-illustration-3016788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0"/>
            <a:ext cx="1928812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8915" name="Picture 2" descr="C:\Users\Ledi N\Desktop\домики петровны\5623b5c8bfd5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7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 descr="C:\Documents and Settings\дом\Рабочий стол\домики петровны\5623b5c8bfd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35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Содержимое 2"/>
          <p:cNvSpPr>
            <a:spLocks noGrp="1"/>
          </p:cNvSpPr>
          <p:nvPr>
            <p:ph sz="quarter" idx="13"/>
          </p:nvPr>
        </p:nvSpPr>
        <p:spPr>
          <a:xfrm>
            <a:off x="250825" y="2636838"/>
            <a:ext cx="8353425" cy="3960812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z="4000" b="1" smtClean="0"/>
              <a:t>4- </a:t>
            </a:r>
            <a:r>
              <a:rPr lang="ru-RU" sz="4000" b="1" smtClean="0">
                <a:solidFill>
                  <a:srgbClr val="C00000"/>
                </a:solidFill>
              </a:rPr>
              <a:t>1 </a:t>
            </a:r>
            <a:r>
              <a:rPr lang="ru-RU" sz="4000" b="1" smtClean="0"/>
              <a:t>=3         4-</a:t>
            </a:r>
            <a:r>
              <a:rPr lang="ru-RU" sz="4000" b="1" smtClean="0">
                <a:solidFill>
                  <a:srgbClr val="C00000"/>
                </a:solidFill>
              </a:rPr>
              <a:t>2</a:t>
            </a:r>
            <a:r>
              <a:rPr lang="ru-RU" sz="4000" b="1" smtClean="0"/>
              <a:t>=2         3 + </a:t>
            </a:r>
            <a:r>
              <a:rPr lang="ru-RU" sz="4000" b="1" smtClean="0">
                <a:solidFill>
                  <a:srgbClr val="C00000"/>
                </a:solidFill>
              </a:rPr>
              <a:t>2 </a:t>
            </a:r>
            <a:r>
              <a:rPr lang="ru-RU" sz="4000" b="1" smtClean="0"/>
              <a:t>=5                                                   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4000" b="1" smtClean="0"/>
              <a:t>2 - </a:t>
            </a:r>
            <a:r>
              <a:rPr lang="ru-RU" sz="4000" b="1" smtClean="0">
                <a:solidFill>
                  <a:srgbClr val="C00000"/>
                </a:solidFill>
              </a:rPr>
              <a:t>1</a:t>
            </a:r>
            <a:r>
              <a:rPr lang="ru-RU" sz="4000" b="1" smtClean="0"/>
              <a:t> =1         </a:t>
            </a:r>
            <a:r>
              <a:rPr lang="ru-RU" sz="4000" b="1" smtClean="0">
                <a:solidFill>
                  <a:srgbClr val="C00000"/>
                </a:solidFill>
              </a:rPr>
              <a:t>1</a:t>
            </a:r>
            <a:r>
              <a:rPr lang="ru-RU" sz="4000" b="1" smtClean="0"/>
              <a:t>+2=3        4+</a:t>
            </a:r>
            <a:r>
              <a:rPr lang="ru-RU" sz="4000" b="1" smtClean="0">
                <a:solidFill>
                  <a:srgbClr val="C00000"/>
                </a:solidFill>
              </a:rPr>
              <a:t>1</a:t>
            </a:r>
            <a:r>
              <a:rPr lang="ru-RU" sz="4000" b="1" smtClean="0"/>
              <a:t>=5              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4000" b="1" smtClean="0"/>
              <a:t>5-</a:t>
            </a:r>
            <a:r>
              <a:rPr lang="ru-RU" sz="4000" b="1" smtClean="0">
                <a:solidFill>
                  <a:srgbClr val="C00000"/>
                </a:solidFill>
              </a:rPr>
              <a:t>1</a:t>
            </a:r>
            <a:r>
              <a:rPr lang="ru-RU" sz="4000" b="1" smtClean="0"/>
              <a:t>=4 </a:t>
            </a:r>
            <a:r>
              <a:rPr lang="ru-RU" sz="4000" b="1" smtClean="0">
                <a:solidFill>
                  <a:srgbClr val="C00000"/>
                </a:solidFill>
              </a:rPr>
              <a:t> </a:t>
            </a:r>
            <a:r>
              <a:rPr lang="ru-RU" sz="4000" b="1" smtClean="0"/>
              <a:t>         3+</a:t>
            </a:r>
            <a:r>
              <a:rPr lang="ru-RU" sz="4000" b="1" smtClean="0">
                <a:solidFill>
                  <a:srgbClr val="C00000"/>
                </a:solidFill>
              </a:rPr>
              <a:t>1</a:t>
            </a:r>
            <a:r>
              <a:rPr lang="ru-RU" sz="4000" b="1" smtClean="0"/>
              <a:t>=4         5-</a:t>
            </a:r>
            <a:r>
              <a:rPr lang="ru-RU" sz="4000" b="1" smtClean="0">
                <a:solidFill>
                  <a:srgbClr val="C00000"/>
                </a:solidFill>
              </a:rPr>
              <a:t>2</a:t>
            </a:r>
            <a:r>
              <a:rPr lang="ru-RU" sz="4000" b="1" smtClean="0"/>
              <a:t>=3</a:t>
            </a:r>
            <a:endParaRPr lang="ru-RU" sz="4000" b="1" smtClean="0">
              <a:solidFill>
                <a:schemeClr val="tx1"/>
              </a:solidFill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075" y="5715000"/>
            <a:ext cx="6511925" cy="1143000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1987" name="Picture 5" descr="http://ppt4web.ru/images/1487/48414/640/img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Детские песни - Танец зарядка_(Audio-VK4.ru).mp3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97824" y="1124744"/>
            <a:ext cx="1224136" cy="12241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2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3011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3012" name="Picture 2" descr="C:\Users\Ledi N\Desktop\домики петровны\106414298_4979214_img775 - копия.jpg"/>
          <p:cNvPicPr>
            <a:picLocks noChangeAspect="1" noChangeArrowheads="1"/>
          </p:cNvPicPr>
          <p:nvPr/>
        </p:nvPicPr>
        <p:blipFill>
          <a:blip r:embed="rId2"/>
          <a:srcRect r="54578"/>
          <a:stretch>
            <a:fillRect/>
          </a:stretch>
        </p:blipFill>
        <p:spPr bwMode="auto">
          <a:xfrm>
            <a:off x="0" y="0"/>
            <a:ext cx="3419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" descr="C:\Users\Ledi N\Desktop\домики петровны\106414298_4979214_img775 - копия.jpg"/>
          <p:cNvPicPr>
            <a:picLocks noChangeAspect="1" noChangeArrowheads="1"/>
          </p:cNvPicPr>
          <p:nvPr/>
        </p:nvPicPr>
        <p:blipFill>
          <a:blip r:embed="rId2"/>
          <a:srcRect r="54578"/>
          <a:stretch>
            <a:fillRect/>
          </a:stretch>
        </p:blipFill>
        <p:spPr bwMode="auto">
          <a:xfrm>
            <a:off x="3419475" y="0"/>
            <a:ext cx="3168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2" descr="C:\Users\Ledi N\Desktop\домики петровны\106414298_4979214_img775 - копия.jpg"/>
          <p:cNvPicPr>
            <a:picLocks noChangeAspect="1" noChangeArrowheads="1"/>
          </p:cNvPicPr>
          <p:nvPr/>
        </p:nvPicPr>
        <p:blipFill>
          <a:blip r:embed="rId2"/>
          <a:srcRect r="54578"/>
          <a:stretch>
            <a:fillRect/>
          </a:stretch>
        </p:blipFill>
        <p:spPr bwMode="auto">
          <a:xfrm>
            <a:off x="6443663" y="0"/>
            <a:ext cx="2700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5650" y="981075"/>
            <a:ext cx="863600" cy="9350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650" y="2060575"/>
            <a:ext cx="936625" cy="1008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650" y="3429000"/>
            <a:ext cx="1006475" cy="86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650" y="4508500"/>
            <a:ext cx="1006475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5650" y="5661025"/>
            <a:ext cx="935038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81200" y="5661025"/>
            <a:ext cx="862013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9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81200" y="4508500"/>
            <a:ext cx="935038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81200" y="3429000"/>
            <a:ext cx="862013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08175" y="2060575"/>
            <a:ext cx="790575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08175" y="981075"/>
            <a:ext cx="862013" cy="86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8</a:t>
            </a:r>
          </a:p>
        </p:txBody>
      </p:sp>
      <p:sp>
        <p:nvSpPr>
          <p:cNvPr id="28" name="Овал 27"/>
          <p:cNvSpPr/>
          <p:nvPr/>
        </p:nvSpPr>
        <p:spPr>
          <a:xfrm>
            <a:off x="4787900" y="260350"/>
            <a:ext cx="576263" cy="5048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/>
              <a:t>5</a:t>
            </a:r>
          </a:p>
        </p:txBody>
      </p:sp>
      <p:sp>
        <p:nvSpPr>
          <p:cNvPr id="29" name="Овал 28"/>
          <p:cNvSpPr/>
          <p:nvPr/>
        </p:nvSpPr>
        <p:spPr>
          <a:xfrm>
            <a:off x="1476375" y="260350"/>
            <a:ext cx="574675" cy="5048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/>
              <a:t>9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596188" y="260350"/>
            <a:ext cx="576262" cy="5048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/>
              <a:t>7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019925" y="836613"/>
            <a:ext cx="865188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956550" y="836613"/>
            <a:ext cx="792163" cy="86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140200" y="981075"/>
            <a:ext cx="863600" cy="9350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292725" y="981075"/>
            <a:ext cx="862013" cy="86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140200" y="2060575"/>
            <a:ext cx="863600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292725" y="2060575"/>
            <a:ext cx="862013" cy="86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1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140200" y="3284538"/>
            <a:ext cx="863600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292725" y="3284538"/>
            <a:ext cx="862013" cy="8651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140200" y="4581525"/>
            <a:ext cx="863600" cy="9350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92725" y="4581525"/>
            <a:ext cx="862013" cy="86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3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140200" y="5661025"/>
            <a:ext cx="863600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292725" y="5661025"/>
            <a:ext cx="862013" cy="86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7019925" y="1989138"/>
            <a:ext cx="792163" cy="935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885113" y="1989138"/>
            <a:ext cx="790575" cy="935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1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019925" y="3284538"/>
            <a:ext cx="865188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956550" y="3357563"/>
            <a:ext cx="792163" cy="86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019925" y="4365625"/>
            <a:ext cx="865188" cy="9350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956550" y="4437063"/>
            <a:ext cx="792163" cy="86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3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019925" y="5589588"/>
            <a:ext cx="865188" cy="935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956550" y="5661025"/>
            <a:ext cx="792163" cy="86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035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4036" name="Picture 2" descr="C:\Users\Ledi N\Desktop\домики петровны\106414298_4979214_img775 - копия.jpg"/>
          <p:cNvPicPr>
            <a:picLocks noChangeAspect="1" noChangeArrowheads="1"/>
          </p:cNvPicPr>
          <p:nvPr/>
        </p:nvPicPr>
        <p:blipFill>
          <a:blip r:embed="rId2"/>
          <a:srcRect r="54578"/>
          <a:stretch>
            <a:fillRect/>
          </a:stretch>
        </p:blipFill>
        <p:spPr bwMode="auto">
          <a:xfrm>
            <a:off x="0" y="0"/>
            <a:ext cx="3419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2" descr="C:\Users\Ledi N\Desktop\домики петровны\106414298_4979214_img775 - копия.jpg"/>
          <p:cNvPicPr>
            <a:picLocks noChangeAspect="1" noChangeArrowheads="1"/>
          </p:cNvPicPr>
          <p:nvPr/>
        </p:nvPicPr>
        <p:blipFill>
          <a:blip r:embed="rId2"/>
          <a:srcRect r="54578"/>
          <a:stretch>
            <a:fillRect/>
          </a:stretch>
        </p:blipFill>
        <p:spPr bwMode="auto">
          <a:xfrm>
            <a:off x="3419475" y="0"/>
            <a:ext cx="3168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2" descr="C:\Users\Ledi N\Desktop\домики петровны\106414298_4979214_img775 - копия.jpg"/>
          <p:cNvPicPr>
            <a:picLocks noChangeAspect="1" noChangeArrowheads="1"/>
          </p:cNvPicPr>
          <p:nvPr/>
        </p:nvPicPr>
        <p:blipFill>
          <a:blip r:embed="rId2"/>
          <a:srcRect r="54578"/>
          <a:stretch>
            <a:fillRect/>
          </a:stretch>
        </p:blipFill>
        <p:spPr bwMode="auto">
          <a:xfrm>
            <a:off x="6443663" y="0"/>
            <a:ext cx="2700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55650" y="981075"/>
            <a:ext cx="863600" cy="9350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650" y="2060575"/>
            <a:ext cx="936625" cy="1008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650" y="3429000"/>
            <a:ext cx="1006475" cy="86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650" y="4508500"/>
            <a:ext cx="1006475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5650" y="5805488"/>
            <a:ext cx="935038" cy="7921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1200" y="5661025"/>
            <a:ext cx="862013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81200" y="4508500"/>
            <a:ext cx="935038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81200" y="3429000"/>
            <a:ext cx="862013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6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08175" y="2060575"/>
            <a:ext cx="790575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08175" y="981075"/>
            <a:ext cx="862013" cy="86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8</a:t>
            </a:r>
          </a:p>
        </p:txBody>
      </p:sp>
      <p:sp>
        <p:nvSpPr>
          <p:cNvPr id="17" name="Овал 16"/>
          <p:cNvSpPr/>
          <p:nvPr/>
        </p:nvSpPr>
        <p:spPr>
          <a:xfrm>
            <a:off x="1476375" y="260350"/>
            <a:ext cx="574675" cy="5048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/>
              <a:t>8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140200" y="836613"/>
            <a:ext cx="863600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140200" y="2060575"/>
            <a:ext cx="936625" cy="1008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4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138613" y="3284538"/>
            <a:ext cx="865187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211638" y="4508500"/>
            <a:ext cx="865187" cy="8651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2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211638" y="5805488"/>
            <a:ext cx="865187" cy="1052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219700" y="5805488"/>
            <a:ext cx="865188" cy="1052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1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148263" y="4508500"/>
            <a:ext cx="935037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219700" y="3284538"/>
            <a:ext cx="863600" cy="9382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3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219700" y="2060575"/>
            <a:ext cx="792163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219700" y="981075"/>
            <a:ext cx="863600" cy="86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5</a:t>
            </a:r>
          </a:p>
        </p:txBody>
      </p:sp>
      <p:sp>
        <p:nvSpPr>
          <p:cNvPr id="62" name="Овал 61"/>
          <p:cNvSpPr/>
          <p:nvPr/>
        </p:nvSpPr>
        <p:spPr>
          <a:xfrm>
            <a:off x="4859338" y="260350"/>
            <a:ext cx="576262" cy="5048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/>
              <a:t>6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019925" y="981075"/>
            <a:ext cx="792163" cy="86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092950" y="2060575"/>
            <a:ext cx="792163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7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948488" y="3213100"/>
            <a:ext cx="863600" cy="1008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948488" y="4365625"/>
            <a:ext cx="863600" cy="1008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4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019925" y="5732463"/>
            <a:ext cx="792163" cy="11255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956550" y="5732463"/>
            <a:ext cx="790575" cy="11255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9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7885113" y="4365625"/>
            <a:ext cx="790575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885113" y="3284538"/>
            <a:ext cx="862012" cy="9382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5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956550" y="2060575"/>
            <a:ext cx="719138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885113" y="981075"/>
            <a:ext cx="862012" cy="86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8</a:t>
            </a:r>
          </a:p>
        </p:txBody>
      </p:sp>
      <p:sp>
        <p:nvSpPr>
          <p:cNvPr id="73" name="Овал 72"/>
          <p:cNvSpPr/>
          <p:nvPr/>
        </p:nvSpPr>
        <p:spPr>
          <a:xfrm>
            <a:off x="7451725" y="0"/>
            <a:ext cx="865188" cy="7651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Мои рисунки\скачанные файлы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6" descr="http://playcast.ru/uploads/2015/02/01/119002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095500"/>
            <a:ext cx="6667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511925" cy="11430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dirty="0" smtClean="0"/>
              <a:t>Разминка «Круг»</a:t>
            </a:r>
            <a:endParaRPr lang="ru-RU" dirty="0"/>
          </a:p>
        </p:txBody>
      </p:sp>
      <p:sp>
        <p:nvSpPr>
          <p:cNvPr id="8195" name="Содержимое 2"/>
          <p:cNvSpPr>
            <a:spLocks noGrp="1"/>
          </p:cNvSpPr>
          <p:nvPr>
            <p:ph sz="quarter" idx="13"/>
          </p:nvPr>
        </p:nvSpPr>
        <p:spPr>
          <a:xfrm>
            <a:off x="500063" y="1428750"/>
            <a:ext cx="7186612" cy="4618038"/>
          </a:xfrm>
        </p:spPr>
        <p:txBody>
          <a:bodyPr/>
          <a:lstStyle/>
          <a:p>
            <a:pPr eaLnBrk="1" hangingPunct="1"/>
            <a:r>
              <a:rPr lang="ru-RU" sz="3200" smtClean="0"/>
              <a:t>Назовите последний месяц года?</a:t>
            </a:r>
          </a:p>
          <a:p>
            <a:pPr eaLnBrk="1" hangingPunct="1"/>
            <a:r>
              <a:rPr lang="ru-RU" sz="3200" smtClean="0"/>
              <a:t>Сколько дней в недели? Назови их?</a:t>
            </a:r>
          </a:p>
          <a:p>
            <a:pPr eaLnBrk="1" hangingPunct="1"/>
            <a:r>
              <a:rPr lang="ru-RU" sz="3200" smtClean="0"/>
              <a:t>Назовите соседей числа 9 ?</a:t>
            </a:r>
          </a:p>
          <a:p>
            <a:pPr eaLnBrk="1" hangingPunct="1"/>
            <a:r>
              <a:rPr lang="ru-RU" sz="3200" smtClean="0"/>
              <a:t>На дереве сидели воробьи. После того, как к ним ещё прилетели 2, их стало 4. Сколько воробьёв стало на дереве?</a:t>
            </a:r>
          </a:p>
        </p:txBody>
      </p:sp>
      <p:sp>
        <p:nvSpPr>
          <p:cNvPr id="8196" name="AutoShape 5" descr="https://content.foto.my.mail.ru/mail/skoros.t.b/_blogs/i-8393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7" name="AutoShape 7" descr="https://content.foto.my.mail.ru/mail/skoros.t.b/_blogs/i-8393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8" name="AutoShape 9" descr="https://content.foto.my.mail.ru/mail/skoros.t.b/_blogs/i-8393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199" name="Picture 3" descr="C:\Documents and Settings\дом\Рабочий стол\домики петровны 2\stock-vector-facial-expressions-in-circle-emoticon-illustration-3016788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4981575"/>
            <a:ext cx="178593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511925" cy="11430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dirty="0" smtClean="0"/>
              <a:t>Разминка «Квадрат»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3"/>
          </p:nvPr>
        </p:nvSpPr>
        <p:spPr>
          <a:xfrm>
            <a:off x="323850" y="1457325"/>
            <a:ext cx="8208963" cy="5400675"/>
          </a:xfrm>
        </p:spPr>
        <p:txBody>
          <a:bodyPr/>
          <a:lstStyle/>
          <a:p>
            <a:pPr eaLnBrk="1" hangingPunct="1"/>
            <a:r>
              <a:rPr lang="ru-RU" sz="3200" smtClean="0"/>
              <a:t>Сколько месяцев в году? Назовите их?</a:t>
            </a:r>
          </a:p>
          <a:p>
            <a:pPr eaLnBrk="1" hangingPunct="1"/>
            <a:r>
              <a:rPr lang="ru-RU" sz="3200" smtClean="0"/>
              <a:t>Какие  части суток вы знаете?</a:t>
            </a:r>
          </a:p>
          <a:p>
            <a:pPr eaLnBrk="1" hangingPunct="1"/>
            <a:r>
              <a:rPr lang="ru-RU" sz="3200" smtClean="0"/>
              <a:t>Назовите соседей числа 7?</a:t>
            </a:r>
          </a:p>
          <a:p>
            <a:pPr eaLnBrk="1" hangingPunct="1"/>
            <a:r>
              <a:rPr lang="ru-RU" sz="3200" smtClean="0"/>
              <a:t>Пять ворон на крышу сели, 2 ещё к ним прилетели. Отвечайте быстро, смело: сколько всех их прилетело?</a:t>
            </a:r>
          </a:p>
        </p:txBody>
      </p:sp>
      <p:pic>
        <p:nvPicPr>
          <p:cNvPr id="13316" name="Picture 2" descr="C:\Documents and Settings\дом\Рабочий стол\домики петровны 2\smiley-quadrados-17972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0"/>
            <a:ext cx="150018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C:\Documents and Settings\дом\Рабочий стол\домики петровны\56f962e406c87.jpg"/>
          <p:cNvPicPr>
            <a:picLocks noChangeAspect="1" noChangeArrowheads="1"/>
          </p:cNvPicPr>
          <p:nvPr/>
        </p:nvPicPr>
        <p:blipFill>
          <a:blip r:embed="rId2"/>
          <a:srcRect l="19749" t="8353" r="20483" b="8115"/>
          <a:stretch>
            <a:fillRect/>
          </a:stretch>
        </p:blipFill>
        <p:spPr bwMode="auto">
          <a:xfrm>
            <a:off x="0" y="0"/>
            <a:ext cx="4872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</p:nvPr>
        </p:nvGraphicFramePr>
        <p:xfrm>
          <a:off x="5435600" y="731838"/>
          <a:ext cx="2108200" cy="296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8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55" name="Text Box 3"/>
          <p:cNvSpPr txBox="1">
            <a:spLocks noChangeArrowheads="1"/>
          </p:cNvSpPr>
          <p:nvPr/>
        </p:nvSpPr>
        <p:spPr bwMode="auto">
          <a:xfrm>
            <a:off x="1258888" y="404813"/>
            <a:ext cx="2952750" cy="604837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800" b="1" dirty="0">
                <a:latin typeface="Calibri" pitchFamily="34" charset="0"/>
              </a:rPr>
              <a:t>« НЕ ОШИБИСЬ</a:t>
            </a:r>
            <a:r>
              <a:rPr lang="ru-RU" sz="2800" b="1" dirty="0" smtClean="0">
                <a:latin typeface="Calibri" pitchFamily="34" charset="0"/>
              </a:rPr>
              <a:t>»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&lt;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= &gt;</a:t>
            </a:r>
            <a:r>
              <a:rPr lang="ru-RU" sz="2800" b="1" dirty="0" smtClean="0">
                <a:latin typeface="Calibri" pitchFamily="34" charset="0"/>
              </a:rPr>
              <a:t> </a:t>
            </a:r>
            <a:endParaRPr lang="ru-RU" sz="2400" b="1" dirty="0">
              <a:latin typeface="Calibri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ru-RU" sz="2400" b="1" dirty="0">
                <a:latin typeface="Calibri" pitchFamily="34" charset="0"/>
              </a:rPr>
              <a:t>  </a:t>
            </a:r>
          </a:p>
          <a:p>
            <a:pPr algn="ctr">
              <a:spcAft>
                <a:spcPts val="1000"/>
              </a:spcAft>
            </a:pPr>
            <a:r>
              <a:rPr lang="ru-RU" sz="2400" b="1" dirty="0">
                <a:latin typeface="Calibri" pitchFamily="34" charset="0"/>
              </a:rPr>
              <a:t> </a:t>
            </a:r>
          </a:p>
          <a:p>
            <a:pPr>
              <a:spcAft>
                <a:spcPts val="1000"/>
              </a:spcAft>
            </a:pPr>
            <a:endParaRPr lang="ru-RU" sz="3600" b="1" dirty="0"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8456" name="Рисунок 1" descr="C:\Documents and Settings\дом\Рабочий стол\домики петровны\56f962e406c87.jpg"/>
          <p:cNvPicPr>
            <a:picLocks noChangeAspect="1" noChangeArrowheads="1"/>
          </p:cNvPicPr>
          <p:nvPr/>
        </p:nvPicPr>
        <p:blipFill>
          <a:blip r:embed="rId2"/>
          <a:srcRect l="19749" t="8353" r="20483" b="8115"/>
          <a:stretch>
            <a:fillRect/>
          </a:stretch>
        </p:blipFill>
        <p:spPr bwMode="auto">
          <a:xfrm>
            <a:off x="4859338" y="0"/>
            <a:ext cx="4284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7" name="Text Box 5"/>
          <p:cNvSpPr txBox="1">
            <a:spLocks noChangeArrowheads="1"/>
          </p:cNvSpPr>
          <p:nvPr/>
        </p:nvSpPr>
        <p:spPr bwMode="auto">
          <a:xfrm>
            <a:off x="5795963" y="333375"/>
            <a:ext cx="3024187" cy="604837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400" b="1">
                <a:latin typeface="Calibri" pitchFamily="34" charset="0"/>
              </a:rPr>
              <a:t>« НЕ ОШИБИСЬ»</a:t>
            </a:r>
          </a:p>
          <a:p>
            <a:pPr>
              <a:spcAft>
                <a:spcPts val="1000"/>
              </a:spcAft>
            </a:pPr>
            <a:endParaRPr lang="ru-RU" sz="3600" b="1">
              <a:latin typeface="Times New Roman" pitchFamily="18" charset="0"/>
            </a:endParaRPr>
          </a:p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052736"/>
            <a:ext cx="2376264" cy="5040560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   5    8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3    5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6    6 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7    4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4    0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1    7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9    6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4    4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2    3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10   9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4    2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0    1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1    3 </a:t>
            </a: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56176" y="908720"/>
            <a:ext cx="2376264" cy="5040560"/>
          </a:xfrm>
          <a:prstGeom prst="rect">
            <a:avLst/>
          </a:prstGeom>
          <a:effectLst/>
        </p:spPr>
        <p:txBody>
          <a:bodyPr/>
          <a:lstStyle/>
          <a:p>
            <a:pPr marL="319088" indent="-319088"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  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5    6</a:t>
            </a:r>
            <a:b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3    1</a:t>
            </a:r>
            <a:b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6    8</a:t>
            </a:r>
            <a:b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7    1</a:t>
            </a:r>
            <a:b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6    0</a:t>
            </a:r>
            <a:b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2    2</a:t>
            </a:r>
            <a:b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9    6</a:t>
            </a:r>
            <a:b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8    8</a:t>
            </a:r>
            <a:b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1    5</a:t>
            </a:r>
            <a:b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10   9</a:t>
            </a:r>
            <a:b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9     2</a:t>
            </a:r>
            <a:b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0     2</a:t>
            </a:r>
            <a:b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7     3 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</a:br>
            <a:endParaRPr lang="ru-RU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511925" cy="1143000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sz="3600" dirty="0" smtClean="0"/>
              <a:t>Конкурс « Смекалистых»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3"/>
          </p:nvPr>
        </p:nvSpPr>
        <p:spPr>
          <a:xfrm>
            <a:off x="1116013" y="1844675"/>
            <a:ext cx="7416800" cy="4608513"/>
          </a:xfrm>
        </p:spPr>
        <p:txBody>
          <a:bodyPr/>
          <a:lstStyle/>
          <a:p>
            <a:r>
              <a:rPr lang="ru-RU" sz="3200" smtClean="0"/>
              <a:t>Сколько ушей у двух ежей?</a:t>
            </a:r>
          </a:p>
          <a:p>
            <a:r>
              <a:rPr lang="ru-RU" sz="3200" smtClean="0"/>
              <a:t>Сколько хвостов у четырёх котов?</a:t>
            </a:r>
          </a:p>
          <a:p>
            <a:r>
              <a:rPr lang="ru-RU" sz="3200" smtClean="0"/>
              <a:t>Сколько звёзд на небе днём?</a:t>
            </a:r>
          </a:p>
          <a:p>
            <a:r>
              <a:rPr lang="ru-RU" sz="3200" smtClean="0"/>
              <a:t>Сколько углов у круга?</a:t>
            </a:r>
          </a:p>
          <a:p>
            <a:r>
              <a:rPr lang="ru-RU" sz="3200" smtClean="0"/>
              <a:t>Сколько орехов в пустом стакане?</a:t>
            </a:r>
          </a:p>
        </p:txBody>
      </p:sp>
      <p:pic>
        <p:nvPicPr>
          <p:cNvPr id="20484" name="Picture 3" descr="C:\Documents and Settings\дом\Рабочий стол\домики петровны 2\stock-vector-facial-expressions-in-circle-emoticon-illustration-3016788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15716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511925" cy="1143000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sz="3600" dirty="0" smtClean="0"/>
              <a:t>Конкурс « Смекалистых»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13"/>
          </p:nvPr>
        </p:nvSpPr>
        <p:spPr>
          <a:xfrm>
            <a:off x="1116013" y="1773238"/>
            <a:ext cx="7416800" cy="4608512"/>
          </a:xfrm>
        </p:spPr>
        <p:txBody>
          <a:bodyPr/>
          <a:lstStyle/>
          <a:p>
            <a:r>
              <a:rPr lang="ru-RU" sz="3200" smtClean="0"/>
              <a:t>Если линейка длиннее карандаша, то карандаш?</a:t>
            </a:r>
          </a:p>
          <a:p>
            <a:r>
              <a:rPr lang="ru-RU" sz="3200" smtClean="0"/>
              <a:t>Если канат толще нитки, то нитка?</a:t>
            </a:r>
          </a:p>
          <a:p>
            <a:r>
              <a:rPr lang="ru-RU" sz="3200" smtClean="0"/>
              <a:t>Если дерево выше куста, то куст?</a:t>
            </a:r>
          </a:p>
          <a:p>
            <a:r>
              <a:rPr lang="ru-RU" sz="3200" smtClean="0"/>
              <a:t>Если сестра старше брата, то брат?</a:t>
            </a:r>
          </a:p>
          <a:p>
            <a:r>
              <a:rPr lang="ru-RU" sz="3200" smtClean="0"/>
              <a:t>Сколько лап у двух медвежат?</a:t>
            </a:r>
          </a:p>
        </p:txBody>
      </p:sp>
      <p:pic>
        <p:nvPicPr>
          <p:cNvPr id="26628" name="Picture 2" descr="C:\Documents and Settings\дом\Рабочий стол\домики петровны 2\smiley-quadrados-17972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145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http://sjs22.com/images/56b56207a84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875"/>
            <a:ext cx="9144000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715000"/>
            <a:ext cx="6511925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Почтальон Печкин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796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819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4820" name="Picture 2" descr="http://nabros.net/wp-content/uploads/2015/04/1_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5364163" y="3573463"/>
            <a:ext cx="31242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Подготовительная к школе </a:t>
            </a:r>
          </a:p>
          <a:p>
            <a:r>
              <a:rPr lang="ru-RU" dirty="0" smtClean="0"/>
              <a:t>группа</a:t>
            </a:r>
            <a:endParaRPr lang="ru-RU" dirty="0"/>
          </a:p>
          <a:p>
            <a:endParaRPr lang="ru-RU" dirty="0"/>
          </a:p>
        </p:txBody>
      </p:sp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827088" y="1196975"/>
            <a:ext cx="3197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от Царицы Математике</a:t>
            </a:r>
          </a:p>
          <a:p>
            <a:r>
              <a:rPr lang="ru-RU"/>
              <a:t>Страна Математических наук.</a:t>
            </a:r>
          </a:p>
          <a:p>
            <a:endParaRPr lang="ru-RU"/>
          </a:p>
        </p:txBody>
      </p:sp>
      <p:sp>
        <p:nvSpPr>
          <p:cNvPr id="34824" name="TextBox 10"/>
          <p:cNvSpPr txBox="1">
            <a:spLocks noChangeArrowheads="1"/>
          </p:cNvSpPr>
          <p:nvPr/>
        </p:nvSpPr>
        <p:spPr bwMode="auto">
          <a:xfrm>
            <a:off x="1116013" y="5013325"/>
            <a:ext cx="3024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/>
              <a:t>662660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075" y="5445224"/>
            <a:ext cx="6511925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«Проверка силы»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5844" name="Picture 5" descr="http://www.blits.kiev.ua/userfiles/image/786949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0"/>
            <a:ext cx="7115175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822</TotalTime>
  <Words>309</Words>
  <Application>Microsoft Office PowerPoint</Application>
  <PresentationFormat>Экран (4:3)</PresentationFormat>
  <Paragraphs>84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Математический</vt:lpstr>
      <vt:lpstr>Разминка «Круг»</vt:lpstr>
      <vt:lpstr>Разминка «Квадрат»</vt:lpstr>
      <vt:lpstr>    5    8 3    5 6    6   7    4 4    0 1    7 9    6 4    4 2    3 10   9 4    2 0    1 1    3   </vt:lpstr>
      <vt:lpstr>Конкурс « Смекалистых» </vt:lpstr>
      <vt:lpstr>Конкурс « Смекалистых» </vt:lpstr>
      <vt:lpstr>Почтальон Печкин</vt:lpstr>
      <vt:lpstr>Презентация PowerPoint</vt:lpstr>
      <vt:lpstr>«Проверка силы»</vt:lpstr>
      <vt:lpstr>Почтальон Печкин.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</dc:title>
  <dc:creator>Роман</dc:creator>
  <cp:lastModifiedBy>МБДОУ №16</cp:lastModifiedBy>
  <cp:revision>80</cp:revision>
  <dcterms:created xsi:type="dcterms:W3CDTF">2015-11-30T10:02:28Z</dcterms:created>
  <dcterms:modified xsi:type="dcterms:W3CDTF">2020-04-24T01:32:20Z</dcterms:modified>
</cp:coreProperties>
</file>