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7" r:id="rId3"/>
    <p:sldId id="262" r:id="rId4"/>
    <p:sldId id="277" r:id="rId5"/>
    <p:sldId id="274" r:id="rId6"/>
    <p:sldId id="279" r:id="rId7"/>
    <p:sldId id="280" r:id="rId8"/>
    <p:sldId id="283" r:id="rId9"/>
    <p:sldId id="284" r:id="rId10"/>
    <p:sldId id="296" r:id="rId11"/>
    <p:sldId id="297" r:id="rId12"/>
    <p:sldId id="278" r:id="rId13"/>
    <p:sldId id="268" r:id="rId14"/>
    <p:sldId id="281" r:id="rId15"/>
    <p:sldId id="282" r:id="rId16"/>
    <p:sldId id="285" r:id="rId17"/>
    <p:sldId id="286" r:id="rId18"/>
    <p:sldId id="295" r:id="rId19"/>
    <p:sldId id="289" r:id="rId20"/>
    <p:sldId id="293" r:id="rId21"/>
    <p:sldId id="292" r:id="rId22"/>
    <p:sldId id="294" r:id="rId23"/>
    <p:sldId id="269" r:id="rId24"/>
    <p:sldId id="276" r:id="rId25"/>
    <p:sldId id="271" r:id="rId26"/>
    <p:sldId id="263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11807E-9917-482F-BB3F-0999B29E10A8}">
          <p14:sldIdLst>
            <p14:sldId id="257"/>
            <p14:sldId id="262"/>
            <p14:sldId id="277"/>
            <p14:sldId id="274"/>
            <p14:sldId id="279"/>
            <p14:sldId id="280"/>
            <p14:sldId id="283"/>
            <p14:sldId id="284"/>
            <p14:sldId id="296"/>
            <p14:sldId id="297"/>
            <p14:sldId id="278"/>
            <p14:sldId id="268"/>
            <p14:sldId id="281"/>
            <p14:sldId id="282"/>
            <p14:sldId id="285"/>
            <p14:sldId id="286"/>
            <p14:sldId id="295"/>
            <p14:sldId id="289"/>
            <p14:sldId id="293"/>
            <p14:sldId id="292"/>
            <p14:sldId id="294"/>
            <p14:sldId id="269"/>
            <p14:sldId id="276"/>
            <p14:sldId id="271"/>
            <p14:sldId id="263"/>
            <p14:sldId id="272"/>
          </p14:sldIdLst>
        </p14:section>
        <p14:section name="Раздел без заголовка" id="{3E301E8B-36D6-4E4F-B3AA-C8DCA1ADDCE2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3" autoAdjust="0"/>
    <p:restoredTop sz="94660"/>
  </p:normalViewPr>
  <p:slideViewPr>
    <p:cSldViewPr snapToGrid="0">
      <p:cViewPr>
        <p:scale>
          <a:sx n="55" d="100"/>
          <a:sy n="55" d="100"/>
        </p:scale>
        <p:origin x="-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3066" y="962891"/>
            <a:ext cx="6858002" cy="4178452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6000" b="1" i="0" dirty="0" smtClean="0">
                <a:solidFill>
                  <a:schemeClr val="bg2">
                    <a:lumMod val="25000"/>
                  </a:schemeClr>
                </a:solidFill>
                <a:latin typeface="Segoe Print"/>
                <a:ea typeface="+mj-ea"/>
                <a:cs typeface="+mj-cs"/>
              </a:rPr>
              <a:t>Познавательное развитие. Ознакомление с окружающим.</a:t>
            </a:r>
            <a:br>
              <a:rPr lang="ru-RU" sz="6000" b="1" i="0" dirty="0" smtClean="0">
                <a:solidFill>
                  <a:schemeClr val="bg2">
                    <a:lumMod val="25000"/>
                  </a:schemeClr>
                </a:solidFill>
                <a:latin typeface="Segoe Print"/>
                <a:ea typeface="+mj-ea"/>
                <a:cs typeface="+mj-cs"/>
              </a:rPr>
            </a:br>
            <a:r>
              <a:rPr lang="ru-RU" sz="6000" b="1" i="0" dirty="0" smtClean="0">
                <a:solidFill>
                  <a:schemeClr val="bg2">
                    <a:lumMod val="25000"/>
                  </a:schemeClr>
                </a:solidFill>
                <a:latin typeface="Segoe Print"/>
                <a:ea typeface="+mj-ea"/>
                <a:cs typeface="+mj-cs"/>
              </a:rPr>
              <a:t>Во </a:t>
            </a:r>
            <a:r>
              <a:rPr lang="ru-RU" sz="6000" b="1" i="0" dirty="0" smtClean="0">
                <a:solidFill>
                  <a:schemeClr val="bg2">
                    <a:lumMod val="25000"/>
                  </a:schemeClr>
                </a:solidFill>
                <a:latin typeface="Segoe Print"/>
                <a:ea typeface="+mj-ea"/>
                <a:cs typeface="+mj-cs"/>
              </a:rPr>
              <a:t>саду ли в огороде.</a:t>
            </a:r>
            <a:endParaRPr lang="ru-RU" sz="6000" b="1" i="0" dirty="0">
              <a:solidFill>
                <a:schemeClr val="bg2">
                  <a:lumMod val="25000"/>
                </a:scheme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9404" y="2791690"/>
            <a:ext cx="7672039" cy="3954798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ru-RU" sz="1800" b="1" dirty="0"/>
          </a:p>
          <a:p>
            <a:pPr marL="0" indent="0" algn="r">
              <a:spcBef>
                <a:spcPts val="0"/>
              </a:spcBef>
              <a:buNone/>
            </a:pPr>
            <a:endParaRPr lang="ru-RU" sz="24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0" b="5510"/>
          <a:stretch>
            <a:fillRect/>
          </a:stretch>
        </p:blipFill>
        <p:spPr/>
      </p:pic>
      <p:pic>
        <p:nvPicPr>
          <p:cNvPr id="1026" name="Picture 2" descr="Здравствуй, год гороховый!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74" b="56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«Девка </a:t>
            </a:r>
            <a:r>
              <a:rPr lang="ru-RU" sz="2400" dirty="0"/>
              <a:t>в доме да горох в поле - кто не </a:t>
            </a:r>
            <a:r>
              <a:rPr lang="ru-RU" sz="2400" dirty="0" smtClean="0"/>
              <a:t>пройдёт</a:t>
            </a:r>
            <a:r>
              <a:rPr lang="ru-RU" sz="2400" dirty="0"/>
              <a:t>, всяк </a:t>
            </a:r>
            <a:r>
              <a:rPr lang="ru-RU" sz="2400" dirty="0" smtClean="0"/>
              <a:t>ущипнёт.»</a:t>
            </a:r>
            <a:r>
              <a:rPr lang="ru-RU" sz="2400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14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901" y="975360"/>
            <a:ext cx="6858002" cy="1828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Лежат у матки телятки гладки, лежат рядками, зелены сами.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7377750" cy="18745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Огурец - это </a:t>
            </a:r>
            <a:r>
              <a:rPr lang="ru-RU" dirty="0"/>
              <a:t>вовсе не овощ, как думает большинство людей, а, как и тыква, например, — ягода. </a:t>
            </a:r>
            <a:r>
              <a:rPr lang="ru-RU" dirty="0" smtClean="0"/>
              <a:t>Причём, </a:t>
            </a:r>
            <a:r>
              <a:rPr lang="ru-RU" dirty="0"/>
              <a:t>единственная, плоды которой мы едим </a:t>
            </a:r>
            <a:r>
              <a:rPr lang="ru-RU" dirty="0" smtClean="0"/>
              <a:t>в, зелёном</a:t>
            </a:r>
            <a:r>
              <a:rPr lang="ru-RU" dirty="0"/>
              <a:t>, недозрелом </a:t>
            </a:r>
            <a:r>
              <a:rPr lang="ru-RU" dirty="0" smtClean="0"/>
              <a:t>виде.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496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6456556" y="2383554"/>
            <a:ext cx="4368800" cy="1295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</a:t>
            </a:r>
            <a:r>
              <a:rPr lang="ru-RU" sz="2400" dirty="0"/>
              <a:t>съешь ты огурец, будешь просто молодец! </a:t>
            </a:r>
          </a:p>
          <a:p>
            <a:pPr algn="ctr"/>
            <a:endParaRPr lang="ru-RU" sz="24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6" r="10546"/>
          <a:stretch>
            <a:fillRect/>
          </a:stretch>
        </p:blipFill>
        <p:spPr>
          <a:xfrm rot="5400000">
            <a:off x="529363" y="1267106"/>
            <a:ext cx="5811548" cy="4548574"/>
          </a:xfr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3129" y="1323473"/>
            <a:ext cx="6858002" cy="18288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 на нашей грядке выросли загадки – сочные да крупные, вот такие круглые. Летом зеленеют, к осени краснеют.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9473" y="3441032"/>
            <a:ext cx="8205537" cy="2057400"/>
          </a:xfrm>
        </p:spPr>
        <p:txBody>
          <a:bodyPr>
            <a:normAutofit/>
          </a:bodyPr>
          <a:lstStyle/>
          <a:p>
            <a:r>
              <a:rPr lang="ru-RU" dirty="0"/>
              <a:t>Изначально томаты на Руси использовали как украшение для изгородей, садовых </a:t>
            </a:r>
            <a:r>
              <a:rPr lang="ru-RU" dirty="0" smtClean="0"/>
              <a:t>беседок. Чуть </a:t>
            </a:r>
            <a:r>
              <a:rPr lang="ru-RU" dirty="0"/>
              <a:t>позже были открыты целебные свойства томатов: кашица из </a:t>
            </a:r>
            <a:r>
              <a:rPr lang="ru-RU" dirty="0" smtClean="0"/>
              <a:t>протёртых </a:t>
            </a:r>
            <a:r>
              <a:rPr lang="ru-RU" dirty="0"/>
              <a:t>плодов считалась лучшим лекарством от </a:t>
            </a:r>
            <a:r>
              <a:rPr lang="ru-RU" dirty="0" smtClean="0"/>
              <a:t>ран.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297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Томаты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r="12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204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4965" y="855856"/>
            <a:ext cx="6858002" cy="4481945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Он бывает, дети, разный –</a:t>
            </a:r>
            <a:br>
              <a:rPr lang="ru-RU" sz="3100" b="1" dirty="0" smtClean="0"/>
            </a:br>
            <a:r>
              <a:rPr lang="ru-RU" sz="3100" b="1" dirty="0" smtClean="0"/>
              <a:t>Жёлтый, травяной и красный.</a:t>
            </a:r>
            <a:br>
              <a:rPr lang="ru-RU" sz="3100" b="1" dirty="0" smtClean="0"/>
            </a:br>
            <a:r>
              <a:rPr lang="ru-RU" sz="3100" b="1" dirty="0" smtClean="0"/>
              <a:t>То он жгучий, то он сладкий,</a:t>
            </a:r>
            <a:br>
              <a:rPr lang="ru-RU" sz="3100" b="1" dirty="0" smtClean="0"/>
            </a:br>
            <a:r>
              <a:rPr lang="ru-RU" sz="3100" b="1" dirty="0" smtClean="0"/>
              <a:t>Надо знать его повадки.</a:t>
            </a:r>
            <a:br>
              <a:rPr lang="ru-RU" sz="3100" b="1" dirty="0" smtClean="0"/>
            </a:br>
            <a:r>
              <a:rPr lang="ru-RU" sz="3100" b="1" dirty="0" smtClean="0"/>
              <a:t>А на кухне – глава специй!</a:t>
            </a:r>
            <a:br>
              <a:rPr lang="ru-RU" sz="3100" b="1" dirty="0" smtClean="0"/>
            </a:br>
            <a:r>
              <a:rPr lang="ru-RU" sz="3100" b="1" dirty="0" smtClean="0"/>
              <a:t>Угадали? </a:t>
            </a:r>
            <a:r>
              <a:rPr lang="ru-RU" sz="3100" b="1" dirty="0"/>
              <a:t>Это…</a:t>
            </a:r>
            <a:br>
              <a:rPr lang="ru-RU" sz="3100" b="1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2730" y="4223692"/>
            <a:ext cx="6858002" cy="1552639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/>
              <a:t>сладком перце большое количество витамина "С" </a:t>
            </a:r>
            <a:r>
              <a:rPr lang="ru-RU" dirty="0" smtClean="0"/>
              <a:t>(4-5 </a:t>
            </a:r>
            <a:r>
              <a:rPr lang="ru-RU" dirty="0"/>
              <a:t>раз больше чем в </a:t>
            </a:r>
            <a:r>
              <a:rPr lang="ru-RU" dirty="0" smtClean="0"/>
              <a:t>лимоне).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69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Сладкий перец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r="12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12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450" y="550718"/>
            <a:ext cx="6858002" cy="1828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Вверху зелено, внизу красно, в землю вросло.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0044" y="3231994"/>
            <a:ext cx="8676408" cy="3168806"/>
          </a:xfrm>
        </p:spPr>
        <p:txBody>
          <a:bodyPr>
            <a:normAutofit/>
          </a:bodyPr>
          <a:lstStyle/>
          <a:p>
            <a:r>
              <a:rPr lang="ru-RU" dirty="0"/>
              <a:t>Царицей корнеплодов называют </a:t>
            </a:r>
            <a:r>
              <a:rPr lang="ru-RU" dirty="0" smtClean="0"/>
              <a:t>свёклу</a:t>
            </a:r>
            <a:r>
              <a:rPr lang="ru-RU" dirty="0"/>
              <a:t>, лечебные свойства которой известны </a:t>
            </a:r>
            <a:r>
              <a:rPr lang="ru-RU" dirty="0" smtClean="0"/>
              <a:t>ещё с </a:t>
            </a:r>
            <a:r>
              <a:rPr lang="ru-RU" dirty="0"/>
              <a:t>древности. На Руси считалось позором, если хозяйка плохо готовила ботвинью, блюдо из </a:t>
            </a:r>
            <a:r>
              <a:rPr lang="ru-RU" dirty="0" smtClean="0"/>
              <a:t>свёклы</a:t>
            </a:r>
            <a:r>
              <a:rPr lang="ru-RU" dirty="0"/>
              <a:t>. Говорили: «Какова Устинья, такова у </a:t>
            </a:r>
            <a:r>
              <a:rPr lang="ru-RU" dirty="0" smtClean="0"/>
              <a:t>неё </a:t>
            </a:r>
            <a:r>
              <a:rPr lang="ru-RU" dirty="0"/>
              <a:t>и ботвинья».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39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" b="96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67070" y="1684679"/>
            <a:ext cx="3840480" cy="21685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Свёкла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18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841" y="994233"/>
            <a:ext cx="6858002" cy="18288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 кудрявый хохолок лису из норки поволок. На ощупь - очень гладкая, на вкус – как сахар, сладкая.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9419" y="3941616"/>
            <a:ext cx="7600807" cy="2236160"/>
          </a:xfrm>
        </p:spPr>
        <p:txBody>
          <a:bodyPr>
            <a:noAutofit/>
          </a:bodyPr>
          <a:lstStyle/>
          <a:p>
            <a:r>
              <a:rPr lang="ru-RU" dirty="0"/>
              <a:t>Морковь содержит каротин, который в организме человека превращается в витамин А, названный витамином роста.  </a:t>
            </a:r>
          </a:p>
        </p:txBody>
      </p:sp>
    </p:spTree>
    <p:extLst>
      <p:ext uri="{BB962C8B-B14F-4D97-AF65-F5344CB8AC3E}">
        <p14:creationId xmlns:p14="http://schemas.microsoft.com/office/powerpoint/2010/main" val="1297219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5022" y="817391"/>
            <a:ext cx="3840480" cy="21031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700" b="1" dirty="0" smtClean="0"/>
              <a:t>«Бобы </a:t>
            </a:r>
            <a:r>
              <a:rPr lang="ru-RU" sz="2700" b="1" dirty="0"/>
              <a:t>не грибы,</a:t>
            </a:r>
            <a:br>
              <a:rPr lang="ru-RU" sz="2700" b="1" dirty="0"/>
            </a:br>
            <a:r>
              <a:rPr lang="ru-RU" sz="2700" b="1" dirty="0"/>
              <a:t>Не сеешь – не взойдут</a:t>
            </a:r>
            <a:r>
              <a:rPr lang="ru-RU" sz="2700" b="1" dirty="0" smtClean="0"/>
              <a:t>.»</a:t>
            </a:r>
            <a:r>
              <a:rPr lang="ru-RU" b="1" dirty="0"/>
              <a:t/>
            </a:r>
            <a:br>
              <a:rPr lang="ru-RU" b="1" dirty="0"/>
            </a:b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0867" y="2698596"/>
            <a:ext cx="3840480" cy="40255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«Как 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>посеешь, так и пожнёшь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.»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400" b="1" dirty="0" smtClean="0"/>
              <a:t>«Кто </a:t>
            </a:r>
            <a:r>
              <a:rPr lang="ru-RU" sz="2400" b="1" dirty="0"/>
              <a:t>не работает, тот не ест</a:t>
            </a:r>
            <a:r>
              <a:rPr lang="ru-RU" sz="2400" b="1" dirty="0" smtClean="0"/>
              <a:t>.»</a:t>
            </a:r>
            <a:endParaRPr lang="ru-RU" sz="2400" b="1" dirty="0"/>
          </a:p>
          <a:p>
            <a:pPr marL="0" indent="0" algn="l" defTabSz="914400">
              <a:spcBef>
                <a:spcPts val="1800"/>
              </a:spcBef>
              <a:buNone/>
            </a:pPr>
            <a:endParaRPr lang="ru-RU" sz="1800" b="0" i="0" dirty="0">
              <a:solidFill>
                <a:schemeClr val="tx1">
                  <a:lumMod val="50000"/>
                </a:schemeClr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3" r="-3173"/>
          <a:stretch/>
        </p:blipFill>
        <p:spPr>
          <a:xfrm>
            <a:off x="844509" y="919683"/>
            <a:ext cx="5976063" cy="4413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0423" y="541784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Морковь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3734" y="1263262"/>
            <a:ext cx="5767890" cy="43249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148680" y="3387558"/>
            <a:ext cx="3840162" cy="2168525"/>
          </a:xfrm>
        </p:spPr>
        <p:txBody>
          <a:bodyPr>
            <a:noAutofit/>
          </a:bodyPr>
          <a:lstStyle/>
          <a:p>
            <a:r>
              <a:rPr lang="ru-RU" dirty="0"/>
              <a:t>«Сей морковь в срок, будет прок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«На полатях лежать, так моркови не видать</a:t>
            </a:r>
            <a:r>
              <a:rPr lang="ru-RU" dirty="0" smtClean="0"/>
              <a:t>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423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286" y="955964"/>
            <a:ext cx="6858002" cy="1828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 зелен, и густ на грядке вырос куст</a:t>
            </a:r>
            <a:r>
              <a:rPr lang="ru-RU" sz="2800" b="1" dirty="0"/>
              <a:t>.</a:t>
            </a:r>
            <a:r>
              <a:rPr lang="ru-RU" sz="2800" b="1" dirty="0" smtClean="0"/>
              <a:t> Покопай немножко: под кустом…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9782" y="3733799"/>
            <a:ext cx="7673830" cy="2421674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Картошка </a:t>
            </a:r>
            <a:r>
              <a:rPr lang="ru-RU" sz="2600" dirty="0"/>
              <a:t>на Руси “второй” </a:t>
            </a:r>
            <a:r>
              <a:rPr lang="ru-RU" sz="2600" dirty="0" smtClean="0"/>
              <a:t>хлеб.</a:t>
            </a:r>
          </a:p>
          <a:p>
            <a:r>
              <a:rPr lang="ru-RU" sz="2600" b="1" dirty="0" smtClean="0"/>
              <a:t> </a:t>
            </a:r>
            <a:r>
              <a:rPr lang="ru-RU" sz="2600" dirty="0"/>
              <a:t> </a:t>
            </a:r>
          </a:p>
          <a:p>
            <a:r>
              <a:rPr lang="ru-RU" sz="2600" dirty="0"/>
              <a:t> Картофель помогал прокормиться при неурожаях зерновых культур. Вот почему картофель на Руси прозвали вторым хлебом</a:t>
            </a:r>
            <a:r>
              <a:rPr lang="ru-RU" dirty="0"/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169709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8483602" y="872332"/>
            <a:ext cx="2640012" cy="485298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«Ели </a:t>
            </a:r>
            <a:r>
              <a:rPr lang="ru-RU" sz="2400" dirty="0"/>
              <a:t>да </a:t>
            </a:r>
            <a:r>
              <a:rPr lang="ru-RU" sz="2400" dirty="0" smtClean="0"/>
              <a:t>берёза </a:t>
            </a:r>
            <a:r>
              <a:rPr lang="ru-RU" sz="2400" dirty="0"/>
              <a:t>– чем не дрова? Картошка да соль – чем не еда</a:t>
            </a:r>
            <a:r>
              <a:rPr lang="ru-RU" sz="2400" dirty="0" smtClean="0"/>
              <a:t>?» 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«Картошка </a:t>
            </a:r>
            <a:r>
              <a:rPr lang="ru-RU" sz="2400" dirty="0"/>
              <a:t>поспела – берись за </a:t>
            </a:r>
            <a:r>
              <a:rPr lang="ru-RU" sz="2400" dirty="0" smtClean="0"/>
              <a:t>дело.»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63" b="14263"/>
          <a:stretch>
            <a:fillRect/>
          </a:stretch>
        </p:blipFill>
        <p:spPr>
          <a:xfrm>
            <a:off x="4965468" y="3512712"/>
            <a:ext cx="3044825" cy="2484438"/>
          </a:xfrm>
        </p:spPr>
      </p:pic>
      <p:pic>
        <p:nvPicPr>
          <p:cNvPr id="2" name="Рисунок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5" r="18125"/>
          <a:stretch>
            <a:fillRect/>
          </a:stretch>
        </p:blipFill>
        <p:spPr>
          <a:xfrm rot="5400000">
            <a:off x="286989" y="732186"/>
            <a:ext cx="4768850" cy="4114800"/>
          </a:xfr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749" y="938784"/>
            <a:ext cx="6858002" cy="1828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Сидит дед, во сто шуб одет, кто его раздевает, тот слёзы проливает.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799"/>
            <a:ext cx="6858002" cy="2510883"/>
          </a:xfrm>
        </p:spPr>
        <p:txBody>
          <a:bodyPr>
            <a:noAutofit/>
          </a:bodyPr>
          <a:lstStyle/>
          <a:p>
            <a:r>
              <a:rPr lang="ru-RU" dirty="0"/>
              <a:t>Это растение считали на Руси целебным .</a:t>
            </a:r>
            <a:endParaRPr lang="ru-RU" b="1" dirty="0"/>
          </a:p>
          <a:p>
            <a:r>
              <a:rPr lang="ru-RU" dirty="0" smtClean="0"/>
              <a:t>Лук </a:t>
            </a:r>
            <a:r>
              <a:rPr lang="ru-RU" dirty="0"/>
              <a:t>входил в состав многих народных лекарств: в сочетании с </a:t>
            </a:r>
            <a:r>
              <a:rPr lang="ru-RU" dirty="0" smtClean="0"/>
              <a:t>мёдом</a:t>
            </a:r>
            <a:r>
              <a:rPr lang="ru-RU" dirty="0"/>
              <a:t>, например, использовался как средство от </a:t>
            </a:r>
            <a:r>
              <a:rPr lang="ru-RU" dirty="0" smtClean="0"/>
              <a:t>гриппа.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070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56" b="5556"/>
          <a:stretch>
            <a:fillRect/>
          </a:stretch>
        </p:blipFill>
        <p:spPr>
          <a:xfrm>
            <a:off x="833619" y="1020195"/>
            <a:ext cx="4800601" cy="32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9430" y="4648200"/>
            <a:ext cx="4368980" cy="1295400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«Лук – от семи недуг»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«Кто ест лук — избавлен от вечных мук»</a:t>
            </a:r>
            <a:endParaRPr lang="ru-RU" sz="2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44309" y="4648200"/>
            <a:ext cx="4706937" cy="169498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«Лук добр и в бою, и во щах.»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3200" b="1" dirty="0"/>
              <a:t> 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Голо-голо, а луковка в щи есть»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56" b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62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206" y="392374"/>
            <a:ext cx="6858002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«Маленький, горький, луку брат».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94283" y="2546046"/>
            <a:ext cx="8253984" cy="3755136"/>
          </a:xfrm>
        </p:spPr>
        <p:txBody>
          <a:bodyPr>
            <a:normAutofit/>
          </a:bodyPr>
          <a:lstStyle/>
          <a:p>
            <a:r>
              <a:rPr lang="ru-RU" dirty="0"/>
              <a:t>. На Руси говорили также, </a:t>
            </a:r>
            <a:r>
              <a:rPr lang="ru-RU" dirty="0" smtClean="0"/>
              <a:t>что… (чеснок) семь </a:t>
            </a:r>
            <a:r>
              <a:rPr lang="ru-RU" dirty="0"/>
              <a:t>недугов </a:t>
            </a:r>
            <a:r>
              <a:rPr lang="ru-RU" dirty="0" smtClean="0"/>
              <a:t>изводит.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Л</a:t>
            </a:r>
            <a:r>
              <a:rPr lang="ru-RU" dirty="0" smtClean="0"/>
              <a:t>уковица </a:t>
            </a:r>
            <a:r>
              <a:rPr lang="ru-RU" dirty="0"/>
              <a:t>чеснока считалась амулетом, спасающим людей от бед и напастей, особенно от змей. Славяне называли растение "змеиной травой" и употребляли как противоядие при различных отравлениях.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7" r="13167"/>
          <a:stretch>
            <a:fillRect/>
          </a:stretch>
        </p:blipFill>
        <p:spPr>
          <a:xfrm rot="5400000">
            <a:off x="747131" y="1065328"/>
            <a:ext cx="5943600" cy="4572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7158657" y="957766"/>
            <a:ext cx="3840162" cy="2168525"/>
          </a:xfrm>
        </p:spPr>
        <p:txBody>
          <a:bodyPr>
            <a:noAutofit/>
          </a:bodyPr>
          <a:lstStyle/>
          <a:p>
            <a:r>
              <a:rPr lang="ru-RU" dirty="0" smtClean="0"/>
              <a:t>«Маленький, горький, луку брат».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«С чесноком всё вкусно – не жуй, не глотай, только брови поднимай!»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65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6821" y="474596"/>
            <a:ext cx="6858002" cy="182880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Шароват</a:t>
            </a:r>
            <a:r>
              <a:rPr lang="ru-RU" sz="2800" b="1" dirty="0" err="1"/>
              <a:t>а</a:t>
            </a:r>
            <a:r>
              <a:rPr lang="ru-RU" sz="2800" b="1" dirty="0" smtClean="0"/>
              <a:t>, кудревата, на макушке плешь, на здоровье съешь.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8702" y="3314886"/>
            <a:ext cx="7734239" cy="2255520"/>
          </a:xfrm>
        </p:spPr>
        <p:txBody>
          <a:bodyPr>
            <a:normAutofit/>
          </a:bodyPr>
          <a:lstStyle/>
          <a:p>
            <a:r>
              <a:rPr lang="ru-RU" b="1" dirty="0"/>
              <a:t>«Королева </a:t>
            </a:r>
            <a:r>
              <a:rPr lang="ru-RU" b="1" dirty="0" smtClean="0"/>
              <a:t>овощей». </a:t>
            </a:r>
          </a:p>
          <a:p>
            <a:r>
              <a:rPr lang="ru-RU" dirty="0" smtClean="0"/>
              <a:t>Белокочанная </a:t>
            </a:r>
            <a:r>
              <a:rPr lang="ru-RU" dirty="0"/>
              <a:t>капуста – очень богатый источник витаминов! Она содержит все открытые наукой витамины и потому считается кладовой витаминов.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51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0155" y="218519"/>
            <a:ext cx="3840480" cy="2103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 </a:t>
            </a:r>
            <a:r>
              <a:rPr lang="ru-RU" sz="2800" b="1" dirty="0" smtClean="0"/>
              <a:t>«</a:t>
            </a:r>
            <a:r>
              <a:rPr lang="ru-RU" sz="2800" b="1" dirty="0"/>
              <a:t>О</a:t>
            </a:r>
            <a:r>
              <a:rPr lang="ru-RU" sz="2800" b="1" dirty="0" smtClean="0"/>
              <a:t>городная барыня» </a:t>
            </a:r>
            <a:endParaRPr lang="ru-RU" sz="28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r="1250"/>
          <a:stretch>
            <a:fillRect/>
          </a:stretch>
        </p:blipFill>
        <p:spPr>
          <a:xfrm>
            <a:off x="847124" y="989154"/>
            <a:ext cx="5943600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1311" y="2607668"/>
            <a:ext cx="3840480" cy="387119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«Хлеб да капуста худого не попустят</a:t>
            </a:r>
            <a:r>
              <a:rPr lang="ru-RU" sz="2400" b="1" dirty="0" smtClean="0"/>
              <a:t>»</a:t>
            </a:r>
          </a:p>
          <a:p>
            <a:pPr algn="ctr"/>
            <a:r>
              <a:rPr lang="ru-RU" sz="2400" b="1" dirty="0"/>
              <a:t>«Ешь щи – будет шея бела, голова кудревата»</a:t>
            </a:r>
            <a:r>
              <a:rPr lang="ru-RU" sz="2400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21724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335" y="805416"/>
            <a:ext cx="6858002" cy="1828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Золотая голова велика, тяжела. Золотая голова отдохнуть прилегла. Голова велика, только шея тонка.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3760" y="2926080"/>
            <a:ext cx="7697660" cy="2392680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Руси тыква ассоциируется с символом плодородия, домашнего очага и </a:t>
            </a:r>
            <a:r>
              <a:rPr lang="ru-RU" dirty="0" smtClean="0"/>
              <a:t>процветания.</a:t>
            </a:r>
            <a:r>
              <a:rPr lang="ru-RU" b="1" dirty="0" smtClean="0"/>
              <a:t> </a:t>
            </a:r>
          </a:p>
          <a:p>
            <a:endParaRPr lang="ru-RU" b="1" dirty="0"/>
          </a:p>
          <a:p>
            <a:r>
              <a:rPr lang="ru-RU" dirty="0" smtClean="0"/>
              <a:t>Собственно </a:t>
            </a:r>
            <a:r>
              <a:rPr lang="ru-RU" dirty="0"/>
              <a:t>говоря, тыква, как и арбуз, вовсе не овощ, а самая настоящая ягода, так как имеет сочную мякоть и множество </a:t>
            </a:r>
            <a:r>
              <a:rPr lang="ru-RU" dirty="0" smtClean="0"/>
              <a:t>семян.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9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Т</a:t>
            </a:r>
            <a:r>
              <a:rPr lang="ru-RU" b="1" dirty="0" smtClean="0"/>
              <a:t>ыква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r="12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6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918" y="1696453"/>
            <a:ext cx="6858002" cy="1828800"/>
          </a:xfrm>
        </p:spPr>
        <p:txBody>
          <a:bodyPr>
            <a:noAutofit/>
          </a:bodyPr>
          <a:lstStyle/>
          <a:p>
            <a:r>
              <a:rPr lang="ru-RU" sz="2800" b="1" dirty="0"/>
              <a:t>Этот увалень зелёный</a:t>
            </a:r>
            <a:br>
              <a:rPr lang="ru-RU" sz="2800" b="1" dirty="0"/>
            </a:br>
            <a:r>
              <a:rPr lang="ru-RU" sz="2800" b="1" dirty="0"/>
              <a:t>Аккуратный и холёный.</a:t>
            </a:r>
            <a:br>
              <a:rPr lang="ru-RU" sz="2800" b="1" dirty="0"/>
            </a:br>
            <a:r>
              <a:rPr lang="ru-RU" sz="2800" b="1" dirty="0"/>
              <a:t>Без загара бледный, светлый.</a:t>
            </a:r>
            <a:br>
              <a:rPr lang="ru-RU" sz="2800" b="1" dirty="0"/>
            </a:br>
            <a:r>
              <a:rPr lang="ru-RU" sz="2800" b="1" dirty="0"/>
              <a:t>Солнцу, дождику и ветру</a:t>
            </a:r>
            <a:br>
              <a:rPr lang="ru-RU" sz="2800" b="1" dirty="0"/>
            </a:br>
            <a:r>
              <a:rPr lang="ru-RU" sz="2800" b="1" dirty="0"/>
              <a:t>Подставляет свой бочок</a:t>
            </a:r>
            <a:br>
              <a:rPr lang="ru-RU" sz="2800" b="1" dirty="0"/>
            </a:br>
            <a:r>
              <a:rPr lang="ru-RU" sz="2800" b="1" dirty="0"/>
              <a:t>Огородник</a:t>
            </a:r>
            <a:r>
              <a:rPr lang="ru-RU" sz="2800" b="1" dirty="0" smtClean="0"/>
              <a:t>...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7505" y="4443663"/>
            <a:ext cx="6858002" cy="914400"/>
          </a:xfrm>
        </p:spPr>
        <p:txBody>
          <a:bodyPr/>
          <a:lstStyle/>
          <a:p>
            <a:r>
              <a:rPr lang="ru-RU" dirty="0"/>
              <a:t>Кабачок  можно есть, не боясь набрать лишний вес. </a:t>
            </a:r>
          </a:p>
        </p:txBody>
      </p:sp>
    </p:spTree>
    <p:extLst>
      <p:ext uri="{BB962C8B-B14F-4D97-AF65-F5344CB8AC3E}">
        <p14:creationId xmlns:p14="http://schemas.microsoft.com/office/powerpoint/2010/main" val="2716551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Кабачок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" r="12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10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840" y="737755"/>
            <a:ext cx="6858002" cy="1828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Раскололся тесный домик на две половинки. И посыпались оттуда бусинки-дробинки.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7045" y="3179618"/>
            <a:ext cx="8364681" cy="319888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 </a:t>
            </a:r>
            <a:r>
              <a:rPr lang="ru-RU" sz="2800" dirty="0" smtClean="0"/>
              <a:t>    В </a:t>
            </a:r>
            <a:r>
              <a:rPr lang="ru-RU" sz="2800" dirty="0"/>
              <a:t>России горох известен с незапамятных </a:t>
            </a:r>
            <a:r>
              <a:rPr lang="ru-RU" sz="2800" dirty="0" smtClean="0"/>
              <a:t>времён</a:t>
            </a:r>
            <a:r>
              <a:rPr lang="ru-RU" sz="2800" dirty="0"/>
              <a:t>. "При царе Горохе", - говорим мы в шутку о том, что было очень </a:t>
            </a:r>
            <a:r>
              <a:rPr lang="ru-RU" sz="2800" dirty="0" smtClean="0"/>
              <a:t>давно.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/>
              <a:t> </a:t>
            </a:r>
            <a:r>
              <a:rPr lang="ru-RU" sz="2800" dirty="0" smtClean="0"/>
              <a:t>В стародавние </a:t>
            </a:r>
            <a:r>
              <a:rPr lang="ru-RU" sz="2800" dirty="0"/>
              <a:t>времена горох сеяли в каждом огороде, он был настоящим </a:t>
            </a:r>
            <a:r>
              <a:rPr lang="ru-RU" sz="2800" dirty="0" smtClean="0"/>
              <a:t>царём </a:t>
            </a:r>
            <a:r>
              <a:rPr lang="ru-RU" sz="2800" dirty="0"/>
              <a:t>овощных культур, вот и стали называть его «царь горох». </a:t>
            </a:r>
            <a:r>
              <a:rPr lang="ru-RU" sz="2800" dirty="0" smtClean="0"/>
              <a:t>Отсюда </a:t>
            </a:r>
            <a:r>
              <a:rPr lang="ru-RU" sz="2800" dirty="0"/>
              <a:t>и </a:t>
            </a:r>
            <a:r>
              <a:rPr lang="ru-RU" sz="2800" dirty="0" smtClean="0"/>
              <a:t>выражение «шут </a:t>
            </a:r>
            <a:r>
              <a:rPr lang="ru-RU" sz="2800" dirty="0"/>
              <a:t>гороховый», имеются в виду садовые пугала, или шуты, которые оберегали гороховые огороды от нашествия птиц и </a:t>
            </a:r>
            <a:r>
              <a:rPr lang="ru-RU" sz="2800" dirty="0" smtClean="0"/>
              <a:t>вредителей.</a:t>
            </a:r>
            <a:r>
              <a:rPr lang="ru-RU" sz="2800" dirty="0"/>
              <a:t> 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1234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9</TotalTime>
  <Words>580</Words>
  <Application>Microsoft Office PowerPoint</Application>
  <PresentationFormat>Произвольный</PresentationFormat>
  <Paragraphs>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Nature Illustration 16x9</vt:lpstr>
      <vt:lpstr>Познавательное развитие. Ознакомление с окружающим. Во саду ли в огороде.</vt:lpstr>
      <vt:lpstr>«Бобы не грибы, Не сеешь – не взойдут.» </vt:lpstr>
      <vt:lpstr>Шаровата, кудревата, на макушке плешь, на здоровье съешь.</vt:lpstr>
      <vt:lpstr> «Огородная барыня» </vt:lpstr>
      <vt:lpstr>Золотая голова велика, тяжела. Золотая голова отдохнуть прилегла. Голова велика, только шея тонка.</vt:lpstr>
      <vt:lpstr>Тыква</vt:lpstr>
      <vt:lpstr>Этот увалень зелёный Аккуратный и холёный. Без загара бледный, светлый. Солнцу, дождику и ветру Подставляет свой бочок Огородник...</vt:lpstr>
      <vt:lpstr>Кабачок</vt:lpstr>
      <vt:lpstr>Раскололся тесный домик на две половинки. И посыпались оттуда бусинки-дробинки.</vt:lpstr>
      <vt:lpstr>Презентация PowerPoint</vt:lpstr>
      <vt:lpstr>Лежат у матки телятки гладки, лежат рядками, зелены сами.</vt:lpstr>
      <vt:lpstr>Презентация PowerPoint</vt:lpstr>
      <vt:lpstr>Как на нашей грядке выросли загадки – сочные да крупные, вот такие круглые. Летом зеленеют, к осени краснеют.</vt:lpstr>
      <vt:lpstr>Томаты</vt:lpstr>
      <vt:lpstr>Он бывает, дети, разный – Жёлтый, травяной и красный. То он жгучий, то он сладкий, Надо знать его повадки. А на кухне – глава специй! Угадали? Это…    </vt:lpstr>
      <vt:lpstr>Сладкий перец</vt:lpstr>
      <vt:lpstr>Вверху зелено, внизу красно, в землю вросло.</vt:lpstr>
      <vt:lpstr>Презентация PowerPoint</vt:lpstr>
      <vt:lpstr>За кудрявый хохолок лису из норки поволок. На ощупь - очень гладкая, на вкус – как сахар, сладкая.</vt:lpstr>
      <vt:lpstr>Морковь</vt:lpstr>
      <vt:lpstr>И зелен, и густ на грядке вырос куст. Покопай немножко: под кустом…</vt:lpstr>
      <vt:lpstr>Презентация PowerPoint</vt:lpstr>
      <vt:lpstr>Сидит дед, во сто шуб одет, кто его раздевает, тот слёзы проливает. </vt:lpstr>
      <vt:lpstr>«Лук добр и в бою, и во щах.»   «Голо-голо, а луковка в щи есть» </vt:lpstr>
      <vt:lpstr>«Маленький, горький, луку брат».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 саду ли в огороде.</dc:title>
  <dc:creator/>
  <cp:keywords/>
  <cp:lastModifiedBy>МБДОУ №16</cp:lastModifiedBy>
  <cp:revision>3</cp:revision>
  <dcterms:created xsi:type="dcterms:W3CDTF">2014-01-23T06:16:43Z</dcterms:created>
  <dcterms:modified xsi:type="dcterms:W3CDTF">2020-05-17T06:51:12Z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